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3" r:id="rId4"/>
    <p:sldId id="277" r:id="rId5"/>
    <p:sldId id="278" r:id="rId6"/>
    <p:sldId id="280" r:id="rId7"/>
    <p:sldId id="282" r:id="rId8"/>
    <p:sldId id="281" r:id="rId9"/>
    <p:sldId id="285" r:id="rId10"/>
    <p:sldId id="283" r:id="rId11"/>
    <p:sldId id="279" r:id="rId12"/>
    <p:sldId id="284" r:id="rId13"/>
    <p:sldId id="286" r:id="rId14"/>
    <p:sldId id="287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0" autoAdjust="0"/>
    <p:restoredTop sz="94569" autoAdjust="0"/>
  </p:normalViewPr>
  <p:slideViewPr>
    <p:cSldViewPr>
      <p:cViewPr>
        <p:scale>
          <a:sx n="94" d="100"/>
          <a:sy n="94" d="100"/>
        </p:scale>
        <p:origin x="-126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E2124B-44BE-4DF2-94CB-EAB8CFDED20F}" type="doc">
      <dgm:prSet loTypeId="urn:microsoft.com/office/officeart/2005/8/layout/hList6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9870FD4-77D9-4F2C-B057-90EF00058937}">
      <dgm:prSet phldrT="[Текст]"/>
      <dgm:spPr/>
      <dgm:t>
        <a:bodyPr/>
        <a:lstStyle/>
        <a:p>
          <a:pPr algn="ctr"/>
          <a:r>
            <a:rPr lang="uk-UA" dirty="0" smtClean="0"/>
            <a:t>розігрування </a:t>
          </a:r>
          <a:r>
            <a:rPr lang="uk-UA" dirty="0" err="1" smtClean="0"/>
            <a:t>забавлянок</a:t>
          </a:r>
          <a:r>
            <a:rPr lang="uk-UA" dirty="0" smtClean="0"/>
            <a:t> та пісеньок, заучування малих жанрів українського фольклору</a:t>
          </a:r>
          <a:endParaRPr lang="ru-RU" dirty="0"/>
        </a:p>
      </dgm:t>
    </dgm:pt>
    <dgm:pt modelId="{C67CA9A6-9D7E-4148-8A5E-1485D4361600}" type="parTrans" cxnId="{46FB3980-AF96-4E97-97DF-EA554A5843D0}">
      <dgm:prSet/>
      <dgm:spPr/>
      <dgm:t>
        <a:bodyPr/>
        <a:lstStyle/>
        <a:p>
          <a:pPr algn="ctr"/>
          <a:endParaRPr lang="ru-RU"/>
        </a:p>
      </dgm:t>
    </dgm:pt>
    <dgm:pt modelId="{25E26CD7-EA5C-4668-903F-2040ADB56DBF}" type="sibTrans" cxnId="{46FB3980-AF96-4E97-97DF-EA554A5843D0}">
      <dgm:prSet/>
      <dgm:spPr/>
      <dgm:t>
        <a:bodyPr/>
        <a:lstStyle/>
        <a:p>
          <a:pPr algn="ctr"/>
          <a:endParaRPr lang="ru-RU"/>
        </a:p>
      </dgm:t>
    </dgm:pt>
    <dgm:pt modelId="{23789263-4A26-4760-80E6-BD5D516FDAAE}">
      <dgm:prSet phldrT="[Текст]"/>
      <dgm:spPr/>
      <dgm:t>
        <a:bodyPr/>
        <a:lstStyle/>
        <a:p>
          <a:pPr algn="ctr"/>
          <a:r>
            <a:rPr lang="uk-UA" dirty="0" smtClean="0"/>
            <a:t>складання творчих розповідей, інсценування та драматизація казок. </a:t>
          </a:r>
          <a:endParaRPr lang="ru-RU" dirty="0"/>
        </a:p>
      </dgm:t>
    </dgm:pt>
    <dgm:pt modelId="{D809EB99-0425-4A2E-92C3-0E7C1876228B}" type="parTrans" cxnId="{44C83268-1F6F-49D6-82FC-E38EF289BF47}">
      <dgm:prSet/>
      <dgm:spPr/>
      <dgm:t>
        <a:bodyPr/>
        <a:lstStyle/>
        <a:p>
          <a:pPr algn="ctr"/>
          <a:endParaRPr lang="ru-RU"/>
        </a:p>
      </dgm:t>
    </dgm:pt>
    <dgm:pt modelId="{208AC534-6A79-48BE-B390-A5E11B46D43F}" type="sibTrans" cxnId="{44C83268-1F6F-49D6-82FC-E38EF289BF47}">
      <dgm:prSet/>
      <dgm:spPr/>
      <dgm:t>
        <a:bodyPr/>
        <a:lstStyle/>
        <a:p>
          <a:pPr algn="ctr"/>
          <a:endParaRPr lang="ru-RU"/>
        </a:p>
      </dgm:t>
    </dgm:pt>
    <dgm:pt modelId="{C9FB3754-BB4B-44EF-82B2-2A63656C3661}">
      <dgm:prSet phldrT="[Текст]"/>
      <dgm:spPr/>
      <dgm:t>
        <a:bodyPr/>
        <a:lstStyle/>
        <a:p>
          <a:pPr algn="ctr"/>
          <a:r>
            <a:rPr lang="uk-UA" b="0" dirty="0" smtClean="0"/>
            <a:t>загадування і відгадування загадок, проведення народних ігор.</a:t>
          </a:r>
          <a:endParaRPr lang="ru-RU" b="0" dirty="0"/>
        </a:p>
      </dgm:t>
    </dgm:pt>
    <dgm:pt modelId="{483624C5-3739-4DC1-9204-3645A9EFF3D3}" type="parTrans" cxnId="{8FF6E0C3-A5F9-44FB-9211-17338001EA01}">
      <dgm:prSet/>
      <dgm:spPr/>
      <dgm:t>
        <a:bodyPr/>
        <a:lstStyle/>
        <a:p>
          <a:pPr algn="ctr"/>
          <a:endParaRPr lang="ru-RU"/>
        </a:p>
      </dgm:t>
    </dgm:pt>
    <dgm:pt modelId="{14212975-3798-4962-9180-03F3CB4A9145}" type="sibTrans" cxnId="{8FF6E0C3-A5F9-44FB-9211-17338001EA01}">
      <dgm:prSet/>
      <dgm:spPr/>
      <dgm:t>
        <a:bodyPr/>
        <a:lstStyle/>
        <a:p>
          <a:pPr algn="ctr"/>
          <a:endParaRPr lang="ru-RU"/>
        </a:p>
      </dgm:t>
    </dgm:pt>
    <dgm:pt modelId="{187333E4-3196-4B22-9FAF-6116BE360F09}" type="pres">
      <dgm:prSet presAssocID="{86E2124B-44BE-4DF2-94CB-EAB8CFDED20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65786B-74F5-4371-A7E7-B8480B20E4E1}" type="pres">
      <dgm:prSet presAssocID="{79870FD4-77D9-4F2C-B057-90EF0005893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7499C-5B36-4FF1-8ED2-E9FC57E0C39E}" type="pres">
      <dgm:prSet presAssocID="{25E26CD7-EA5C-4668-903F-2040ADB56DBF}" presName="sibTrans" presStyleCnt="0"/>
      <dgm:spPr/>
    </dgm:pt>
    <dgm:pt modelId="{BA077FBE-0138-478C-9B7F-73B3CF00D0AF}" type="pres">
      <dgm:prSet presAssocID="{23789263-4A26-4760-80E6-BD5D516FDAA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E6DFF-3CE7-4C6A-A3D1-49D7F9346305}" type="pres">
      <dgm:prSet presAssocID="{208AC534-6A79-48BE-B390-A5E11B46D43F}" presName="sibTrans" presStyleCnt="0"/>
      <dgm:spPr/>
    </dgm:pt>
    <dgm:pt modelId="{6566DD40-5517-4F27-9402-5EFC323C5892}" type="pres">
      <dgm:prSet presAssocID="{C9FB3754-BB4B-44EF-82B2-2A63656C366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FB3980-AF96-4E97-97DF-EA554A5843D0}" srcId="{86E2124B-44BE-4DF2-94CB-EAB8CFDED20F}" destId="{79870FD4-77D9-4F2C-B057-90EF00058937}" srcOrd="0" destOrd="0" parTransId="{C67CA9A6-9D7E-4148-8A5E-1485D4361600}" sibTransId="{25E26CD7-EA5C-4668-903F-2040ADB56DBF}"/>
    <dgm:cxn modelId="{44C83268-1F6F-49D6-82FC-E38EF289BF47}" srcId="{86E2124B-44BE-4DF2-94CB-EAB8CFDED20F}" destId="{23789263-4A26-4760-80E6-BD5D516FDAAE}" srcOrd="1" destOrd="0" parTransId="{D809EB99-0425-4A2E-92C3-0E7C1876228B}" sibTransId="{208AC534-6A79-48BE-B390-A5E11B46D43F}"/>
    <dgm:cxn modelId="{13D6AAAE-F7A0-4C16-AB7C-B3A7B3B86568}" type="presOf" srcId="{79870FD4-77D9-4F2C-B057-90EF00058937}" destId="{1A65786B-74F5-4371-A7E7-B8480B20E4E1}" srcOrd="0" destOrd="0" presId="urn:microsoft.com/office/officeart/2005/8/layout/hList6"/>
    <dgm:cxn modelId="{8FF6E0C3-A5F9-44FB-9211-17338001EA01}" srcId="{86E2124B-44BE-4DF2-94CB-EAB8CFDED20F}" destId="{C9FB3754-BB4B-44EF-82B2-2A63656C3661}" srcOrd="2" destOrd="0" parTransId="{483624C5-3739-4DC1-9204-3645A9EFF3D3}" sibTransId="{14212975-3798-4962-9180-03F3CB4A9145}"/>
    <dgm:cxn modelId="{2BE8E9B7-0454-41E0-B593-AD1C211D3488}" type="presOf" srcId="{C9FB3754-BB4B-44EF-82B2-2A63656C3661}" destId="{6566DD40-5517-4F27-9402-5EFC323C5892}" srcOrd="0" destOrd="0" presId="urn:microsoft.com/office/officeart/2005/8/layout/hList6"/>
    <dgm:cxn modelId="{797784A0-14A4-40F0-9C3A-B2EE4E822C72}" type="presOf" srcId="{23789263-4A26-4760-80E6-BD5D516FDAAE}" destId="{BA077FBE-0138-478C-9B7F-73B3CF00D0AF}" srcOrd="0" destOrd="0" presId="urn:microsoft.com/office/officeart/2005/8/layout/hList6"/>
    <dgm:cxn modelId="{13894139-045C-41DB-9747-F70C793C7785}" type="presOf" srcId="{86E2124B-44BE-4DF2-94CB-EAB8CFDED20F}" destId="{187333E4-3196-4B22-9FAF-6116BE360F09}" srcOrd="0" destOrd="0" presId="urn:microsoft.com/office/officeart/2005/8/layout/hList6"/>
    <dgm:cxn modelId="{49E41C6D-2023-4A85-9F60-92C4B1FE0D5F}" type="presParOf" srcId="{187333E4-3196-4B22-9FAF-6116BE360F09}" destId="{1A65786B-74F5-4371-A7E7-B8480B20E4E1}" srcOrd="0" destOrd="0" presId="urn:microsoft.com/office/officeart/2005/8/layout/hList6"/>
    <dgm:cxn modelId="{2F4C01B6-1BA2-49D9-A8D0-06A23F0CED26}" type="presParOf" srcId="{187333E4-3196-4B22-9FAF-6116BE360F09}" destId="{A2E7499C-5B36-4FF1-8ED2-E9FC57E0C39E}" srcOrd="1" destOrd="0" presId="urn:microsoft.com/office/officeart/2005/8/layout/hList6"/>
    <dgm:cxn modelId="{617F2A29-95DB-49E8-A533-E7AE83E9386A}" type="presParOf" srcId="{187333E4-3196-4B22-9FAF-6116BE360F09}" destId="{BA077FBE-0138-478C-9B7F-73B3CF00D0AF}" srcOrd="2" destOrd="0" presId="urn:microsoft.com/office/officeart/2005/8/layout/hList6"/>
    <dgm:cxn modelId="{2B2FF247-3B4C-4845-B387-3BC3CC13151B}" type="presParOf" srcId="{187333E4-3196-4B22-9FAF-6116BE360F09}" destId="{0DDE6DFF-3CE7-4C6A-A3D1-49D7F9346305}" srcOrd="3" destOrd="0" presId="urn:microsoft.com/office/officeart/2005/8/layout/hList6"/>
    <dgm:cxn modelId="{9E251D37-7AFE-4934-B4A4-F83C56B92FBC}" type="presParOf" srcId="{187333E4-3196-4B22-9FAF-6116BE360F09}" destId="{6566DD40-5517-4F27-9402-5EFC323C589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5786B-74F5-4371-A7E7-B8480B20E4E1}">
      <dsp:nvSpPr>
        <dsp:cNvPr id="0" name=""/>
        <dsp:cNvSpPr/>
      </dsp:nvSpPr>
      <dsp:spPr>
        <a:xfrm rot="16200000">
          <a:off x="-1464789" y="1465545"/>
          <a:ext cx="4896544" cy="1965452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0581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розігрування </a:t>
          </a:r>
          <a:r>
            <a:rPr lang="uk-UA" sz="2200" kern="1200" dirty="0" err="1" smtClean="0"/>
            <a:t>забавлянок</a:t>
          </a:r>
          <a:r>
            <a:rPr lang="uk-UA" sz="2200" kern="1200" dirty="0" smtClean="0"/>
            <a:t> та пісеньок, заучування малих жанрів українського фольклору</a:t>
          </a:r>
          <a:endParaRPr lang="ru-RU" sz="2200" kern="1200" dirty="0"/>
        </a:p>
      </dsp:txBody>
      <dsp:txXfrm rot="5400000">
        <a:off x="757" y="979308"/>
        <a:ext cx="1965452" cy="2937926"/>
      </dsp:txXfrm>
    </dsp:sp>
    <dsp:sp modelId="{BA077FBE-0138-478C-9B7F-73B3CF00D0AF}">
      <dsp:nvSpPr>
        <dsp:cNvPr id="0" name=""/>
        <dsp:cNvSpPr/>
      </dsp:nvSpPr>
      <dsp:spPr>
        <a:xfrm rot="16200000">
          <a:off x="648071" y="1465545"/>
          <a:ext cx="4896544" cy="1965452"/>
        </a:xfrm>
        <a:prstGeom prst="flowChartManualOperati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0581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складання творчих розповідей, інсценування та драматизація казок. </a:t>
          </a:r>
          <a:endParaRPr lang="ru-RU" sz="2200" kern="1200" dirty="0"/>
        </a:p>
      </dsp:txBody>
      <dsp:txXfrm rot="5400000">
        <a:off x="2113617" y="979308"/>
        <a:ext cx="1965452" cy="2937926"/>
      </dsp:txXfrm>
    </dsp:sp>
    <dsp:sp modelId="{6566DD40-5517-4F27-9402-5EFC323C5892}">
      <dsp:nvSpPr>
        <dsp:cNvPr id="0" name=""/>
        <dsp:cNvSpPr/>
      </dsp:nvSpPr>
      <dsp:spPr>
        <a:xfrm rot="16200000">
          <a:off x="2760933" y="1465545"/>
          <a:ext cx="4896544" cy="1965452"/>
        </a:xfrm>
        <a:prstGeom prst="flowChartManualOperati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0581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0" kern="1200" dirty="0" smtClean="0"/>
            <a:t>загадування і відгадування загадок, проведення народних ігор.</a:t>
          </a:r>
          <a:endParaRPr lang="ru-RU" sz="2200" b="0" kern="1200" dirty="0"/>
        </a:p>
      </dsp:txBody>
      <dsp:txXfrm rot="5400000">
        <a:off x="4226479" y="979308"/>
        <a:ext cx="1965452" cy="2937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6CD0D-1BB9-4A71-87F6-13B2751D4123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BBC89-2C03-46B0-8514-800FC462C76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5116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A6FA3-DE7F-48D9-87A6-99E3BFFFC099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3D003-9090-48DB-8685-0E68A40B0EE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680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3D003-9090-48DB-8685-0E68A40B0EE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2487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3D003-9090-48DB-8685-0E68A40B0EE8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8978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3D003-9090-48DB-8685-0E68A40B0EE8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8978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3D003-9090-48DB-8685-0E68A40B0EE8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8978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3D003-9090-48DB-8685-0E68A40B0EE8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8978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3D003-9090-48DB-8685-0E68A40B0EE8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8978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3D003-9090-48DB-8685-0E68A40B0EE8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8978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3D003-9090-48DB-8685-0E68A40B0EE8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8978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3D003-9090-48DB-8685-0E68A40B0EE8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8978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3D003-9090-48DB-8685-0E68A40B0EE8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8978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3D003-9090-48DB-8685-0E68A40B0EE8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8978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3D003-9090-48DB-8685-0E68A40B0EE8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8978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3D003-9090-48DB-8685-0E68A40B0EE8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8978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3D003-9090-48DB-8685-0E68A40B0EE8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8978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hyperlink" Target="https://uk.wikipedia.org/wiki/%D0%A1%D0%BB%D0%BE%D0%B2%D0%B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k.wikipedia.org/wiki/%D0%9C%D0%B0%D0%B3%D1%96%D1%8F" TargetMode="External"/><Relationship Id="rId5" Type="http://schemas.openxmlformats.org/officeDocument/2006/relationships/hyperlink" Target="https://uk.wikipedia.org/wiki/%D0%9F%D0%BE%D0%B5%D0%B7%D1%96%D1%8F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https://uk.wikipedia.org/wiki/%D0%9C%D1%83%D0%B7%D0%B8%D0%BA%D0%B0" TargetMode="Externa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1" y="404665"/>
            <a:ext cx="7344816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КЗ «ЗДО № 20 ВМР»</a:t>
            </a:r>
          </a:p>
          <a:p>
            <a:pPr algn="ctr"/>
            <a:endParaRPr lang="uk-UA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</a:t>
            </a: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скарбів українського народу </a:t>
            </a:r>
            <a:endParaRPr lang="uk-UA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засобу формування </a:t>
            </a:r>
            <a:endParaRPr lang="uk-UA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мовленнєвої </a:t>
            </a: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 дошкільників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(самоаналіз освітньої діяльності)</a:t>
            </a:r>
            <a:endParaRPr lang="ru-RU" sz="2000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88224" y="5157192"/>
            <a:ext cx="2448272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Вихователь </a:t>
            </a:r>
          </a:p>
          <a:p>
            <a:pPr algn="ctr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КЗ «ЗДО № 20 ВМР»</a:t>
            </a:r>
          </a:p>
          <a:p>
            <a:pPr algn="ctr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Олена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Бриль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 descr="D:\2021-2022\МЕТОБЄДНАННЯ\ФОТО\164440862978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 b="20683"/>
          <a:stretch/>
        </p:blipFill>
        <p:spPr bwMode="auto">
          <a:xfrm>
            <a:off x="2939682" y="3501008"/>
            <a:ext cx="3408653" cy="309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53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2021-2022\МЕТОБЄДНАННЯ\ФОТО\16443948413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33056"/>
            <a:ext cx="4232025" cy="2924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332657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7030A0"/>
                </a:solidFill>
                <a:latin typeface="Arial Black" panose="020B0A04020102020204" pitchFamily="34" charset="0"/>
                <a:cs typeface="Calibri" pitchFamily="34" charset="0"/>
              </a:rPr>
              <a:t>Посібник</a:t>
            </a:r>
            <a:r>
              <a:rPr lang="ru-RU" sz="20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Calibri" pitchFamily="34" charset="0"/>
              </a:rPr>
              <a:t> «</a:t>
            </a:r>
            <a:r>
              <a:rPr lang="ru-RU" sz="2000" b="1" dirty="0" err="1" smtClean="0">
                <a:solidFill>
                  <a:srgbClr val="7030A0"/>
                </a:solidFill>
                <a:latin typeface="Arial Black" panose="020B0A04020102020204" pitchFamily="34" charset="0"/>
                <a:cs typeface="Calibri" pitchFamily="34" charset="0"/>
              </a:rPr>
              <a:t>Фетрові</a:t>
            </a:r>
            <a:r>
              <a:rPr lang="ru-RU" sz="20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Calibri" pitchFamily="34" charset="0"/>
              </a:rPr>
              <a:t>  </a:t>
            </a:r>
            <a:r>
              <a:rPr lang="ru-RU" sz="2000" b="1" dirty="0" err="1" smtClean="0">
                <a:solidFill>
                  <a:srgbClr val="7030A0"/>
                </a:solidFill>
                <a:latin typeface="Arial Black" panose="020B0A04020102020204" pitchFamily="34" charset="0"/>
                <a:cs typeface="Calibri" pitchFamily="34" charset="0"/>
              </a:rPr>
              <a:t>помічники</a:t>
            </a:r>
            <a:r>
              <a:rPr lang="ru-RU" sz="20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Calibri" pitchFamily="34" charset="0"/>
              </a:rPr>
              <a:t>» </a:t>
            </a:r>
            <a:r>
              <a:rPr lang="uk-UA" sz="2000" b="1" dirty="0" smtClean="0">
                <a:latin typeface="Arial Black" panose="020B0A04020102020204" pitchFamily="34" charset="0"/>
                <a:cs typeface="Calibri" pitchFamily="34" charset="0"/>
              </a:rPr>
              <a:t> 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endParaRPr lang="ru-RU" sz="2000" dirty="0">
              <a:latin typeface="Arial Black" panose="020B0A04020102020204" pitchFamily="34" charset="0"/>
            </a:endParaRPr>
          </a:p>
          <a:p>
            <a:pPr algn="ctr"/>
            <a:r>
              <a:rPr lang="ru-RU" sz="2000" b="1" dirty="0">
                <a:solidFill>
                  <a:srgbClr val="212745">
                    <a:lumMod val="75000"/>
                  </a:srgbClr>
                </a:solidFill>
                <a:latin typeface="Arial Black" pitchFamily="34" charset="0"/>
              </a:rPr>
              <a:t>  </a:t>
            </a:r>
            <a:r>
              <a:rPr lang="ru-RU" sz="2000" dirty="0" err="1">
                <a:solidFill>
                  <a:srgbClr val="7030A0"/>
                </a:solidFill>
                <a:latin typeface="Impact" pitchFamily="34" charset="0"/>
              </a:rPr>
              <a:t>Прислів‘я</a:t>
            </a:r>
            <a:r>
              <a:rPr lang="ru-RU" sz="2000" dirty="0">
                <a:solidFill>
                  <a:srgbClr val="7030A0"/>
                </a:solidFill>
                <a:latin typeface="Impact" pitchFamily="34" charset="0"/>
              </a:rPr>
              <a:t> – короткий </a:t>
            </a:r>
            <a:r>
              <a:rPr lang="ru-RU" sz="2000" dirty="0" err="1">
                <a:solidFill>
                  <a:srgbClr val="7030A0"/>
                </a:solidFill>
                <a:latin typeface="Impact" pitchFamily="34" charset="0"/>
              </a:rPr>
              <a:t>вислів</a:t>
            </a:r>
            <a:r>
              <a:rPr lang="ru-RU" sz="2000" dirty="0">
                <a:solidFill>
                  <a:srgbClr val="7030A0"/>
                </a:solidFill>
                <a:latin typeface="Impact" pitchFamily="34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Impact" pitchFamily="34" charset="0"/>
              </a:rPr>
              <a:t>повчального</a:t>
            </a:r>
            <a:r>
              <a:rPr lang="ru-RU" sz="2000" dirty="0">
                <a:solidFill>
                  <a:srgbClr val="7030A0"/>
                </a:solidFill>
                <a:latin typeface="Impact" pitchFamily="34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Impact" pitchFamily="34" charset="0"/>
              </a:rPr>
              <a:t>змісту</a:t>
            </a:r>
            <a:endParaRPr lang="ru-RU" sz="2000" dirty="0">
              <a:solidFill>
                <a:srgbClr val="7030A0"/>
              </a:solidFill>
              <a:latin typeface="Impact" pitchFamily="34" charset="0"/>
            </a:endParaRPr>
          </a:p>
          <a:p>
            <a:pPr algn="ctr"/>
            <a:r>
              <a:rPr lang="ru-RU" sz="2000" dirty="0" err="1">
                <a:solidFill>
                  <a:srgbClr val="7030A0"/>
                </a:solidFill>
                <a:latin typeface="Impact" pitchFamily="34" charset="0"/>
              </a:rPr>
              <a:t>Приказка</a:t>
            </a:r>
            <a:r>
              <a:rPr lang="ru-RU" sz="2000" dirty="0">
                <a:solidFill>
                  <a:srgbClr val="7030A0"/>
                </a:solidFill>
                <a:latin typeface="Impact" pitchFamily="34" charset="0"/>
              </a:rPr>
              <a:t> – </a:t>
            </a:r>
            <a:r>
              <a:rPr lang="ru-RU" sz="2000" dirty="0" err="1">
                <a:solidFill>
                  <a:srgbClr val="7030A0"/>
                </a:solidFill>
                <a:latin typeface="Impact" pitchFamily="34" charset="0"/>
              </a:rPr>
              <a:t>стислий</a:t>
            </a:r>
            <a:r>
              <a:rPr lang="ru-RU" sz="2000" dirty="0">
                <a:solidFill>
                  <a:srgbClr val="7030A0"/>
                </a:solidFill>
                <a:latin typeface="Impact" pitchFamily="34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Impact" pitchFamily="34" charset="0"/>
              </a:rPr>
              <a:t>крилатий</a:t>
            </a:r>
            <a:r>
              <a:rPr lang="ru-RU" sz="2000" dirty="0">
                <a:solidFill>
                  <a:srgbClr val="7030A0"/>
                </a:solidFill>
                <a:latin typeface="Impact" pitchFamily="34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Impact" pitchFamily="34" charset="0"/>
              </a:rPr>
              <a:t>вислів</a:t>
            </a:r>
            <a:r>
              <a:rPr lang="ru-RU" sz="2000" dirty="0">
                <a:solidFill>
                  <a:srgbClr val="7030A0"/>
                </a:solidFill>
                <a:latin typeface="Impact" pitchFamily="34" charset="0"/>
              </a:rPr>
              <a:t> без </a:t>
            </a:r>
            <a:r>
              <a:rPr lang="ru-RU" sz="2000" dirty="0" err="1">
                <a:solidFill>
                  <a:srgbClr val="7030A0"/>
                </a:solidFill>
                <a:latin typeface="Impact" pitchFamily="34" charset="0"/>
              </a:rPr>
              <a:t>повчання</a:t>
            </a:r>
            <a:r>
              <a:rPr lang="ru-RU" sz="2000" dirty="0">
                <a:solidFill>
                  <a:srgbClr val="7030A0"/>
                </a:solidFill>
                <a:latin typeface="Impact" pitchFamily="34" charset="0"/>
              </a:rPr>
              <a:t>. </a:t>
            </a:r>
            <a:endParaRPr lang="uk-UA" sz="2000" dirty="0">
              <a:latin typeface="Arial Black" pitchFamily="34" charset="0"/>
            </a:endParaRPr>
          </a:p>
          <a:p>
            <a:pPr lvl="0" algn="just"/>
            <a:endParaRPr lang="ru-RU" sz="2000" b="1" dirty="0">
              <a:solidFill>
                <a:srgbClr val="212745">
                  <a:lumMod val="75000"/>
                </a:srgbClr>
              </a:solidFill>
              <a:latin typeface="Arial Black" pitchFamily="34" charset="0"/>
            </a:endParaRPr>
          </a:p>
        </p:txBody>
      </p:sp>
      <p:pic>
        <p:nvPicPr>
          <p:cNvPr id="6" name="Picture 2" descr="D:\2021-2022\МЕТОБЄДНАННЯ\ФОТО\16443948413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48370"/>
            <a:ext cx="3483642" cy="2813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2021-2022\МЕТОБЄДНАННЯ\ФОТО\16443948413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57" y="1448370"/>
            <a:ext cx="3459403" cy="2813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56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332657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7030A0"/>
                </a:solidFill>
                <a:latin typeface="Arial Black" pitchFamily="34" charset="0"/>
              </a:rPr>
              <a:t>КАЗКА</a:t>
            </a:r>
            <a:r>
              <a:rPr lang="ru-RU" sz="2400" b="1" dirty="0">
                <a:latin typeface="Trebuchet MS"/>
              </a:rPr>
              <a:t> </a:t>
            </a:r>
            <a:r>
              <a:rPr lang="ru-RU" sz="2400" dirty="0" smtClean="0">
                <a:latin typeface="Trebuchet MS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rebuchet MS"/>
              </a:rPr>
              <a:t>- один </a:t>
            </a:r>
            <a:r>
              <a:rPr lang="ru-RU" sz="2400" b="1" dirty="0" err="1">
                <a:solidFill>
                  <a:srgbClr val="002060"/>
                </a:solidFill>
                <a:latin typeface="Trebuchet MS"/>
              </a:rPr>
              <a:t>із</a:t>
            </a:r>
            <a:r>
              <a:rPr lang="ru-RU" sz="2400" b="1" dirty="0">
                <a:solidFill>
                  <a:srgbClr val="002060"/>
                </a:solidFill>
                <a:latin typeface="Trebuchet MS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rebuchet MS"/>
              </a:rPr>
              <a:t>видів</a:t>
            </a:r>
            <a:r>
              <a:rPr lang="ru-RU" sz="2400" b="1" dirty="0">
                <a:solidFill>
                  <a:srgbClr val="002060"/>
                </a:solidFill>
                <a:latin typeface="Trebuchet MS"/>
              </a:rPr>
              <a:t> фольклору, </a:t>
            </a:r>
            <a:r>
              <a:rPr lang="ru-RU" sz="2400" b="1" dirty="0" err="1">
                <a:solidFill>
                  <a:srgbClr val="002060"/>
                </a:solidFill>
                <a:latin typeface="Trebuchet MS"/>
              </a:rPr>
              <a:t>твір</a:t>
            </a:r>
            <a:r>
              <a:rPr lang="ru-RU" sz="2400" b="1" dirty="0">
                <a:solidFill>
                  <a:srgbClr val="002060"/>
                </a:solidFill>
                <a:latin typeface="Trebuchet MS"/>
              </a:rPr>
              <a:t> про </a:t>
            </a:r>
            <a:r>
              <a:rPr lang="ru-RU" sz="2400" b="1" dirty="0" err="1">
                <a:solidFill>
                  <a:srgbClr val="002060"/>
                </a:solidFill>
                <a:latin typeface="Trebuchet MS"/>
              </a:rPr>
              <a:t>вигадані</a:t>
            </a:r>
            <a:r>
              <a:rPr lang="ru-RU" sz="2400" b="1" dirty="0">
                <a:solidFill>
                  <a:srgbClr val="002060"/>
                </a:solidFill>
                <a:latin typeface="Trebuchet MS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rebuchet MS"/>
              </a:rPr>
              <a:t>фантастичні</a:t>
            </a:r>
            <a:r>
              <a:rPr lang="ru-RU" sz="2400" b="1" dirty="0">
                <a:solidFill>
                  <a:srgbClr val="002060"/>
                </a:solidFill>
                <a:latin typeface="Trebuchet MS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rebuchet MS"/>
              </a:rPr>
              <a:t>події</a:t>
            </a:r>
            <a:endParaRPr lang="ru-RU" sz="2400" b="1" dirty="0">
              <a:solidFill>
                <a:srgbClr val="002060"/>
              </a:solidFill>
              <a:latin typeface="Trebuchet MS"/>
            </a:endParaRPr>
          </a:p>
        </p:txBody>
      </p:sp>
      <p:pic>
        <p:nvPicPr>
          <p:cNvPr id="8194" name="Picture 2" descr="D:\2021-2022\МЕТОБЄДНАННЯ\ФОТО\164439484118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8" t="369" r="185" b="-369"/>
          <a:stretch/>
        </p:blipFill>
        <p:spPr bwMode="auto">
          <a:xfrm>
            <a:off x="395536" y="1340768"/>
            <a:ext cx="4070368" cy="2709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2021-2022\МЕТОБЄДНАННЯ\ФОТО\16443946619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76230"/>
            <a:ext cx="3146544" cy="4195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2021-2022\МЕТОБЄДНАННЯ\ФОТО\164483040716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720" y="3941098"/>
            <a:ext cx="3814731" cy="2861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22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1680" y="332657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800" b="1" dirty="0" smtClean="0">
                <a:solidFill>
                  <a:srgbClr val="7030A0"/>
                </a:solidFill>
                <a:latin typeface="Arial Black" pitchFamily="34" charset="0"/>
              </a:rPr>
              <a:t>    </a:t>
            </a:r>
            <a:r>
              <a:rPr lang="ru-RU" sz="2800" b="1" dirty="0" err="1" smtClean="0">
                <a:solidFill>
                  <a:srgbClr val="7030A0"/>
                </a:solidFill>
                <a:latin typeface="Arial Black" pitchFamily="34" charset="0"/>
              </a:rPr>
              <a:t>Співпраця</a:t>
            </a:r>
            <a:r>
              <a:rPr lang="ru-RU" sz="2800" b="1" dirty="0" smtClean="0">
                <a:solidFill>
                  <a:srgbClr val="7030A0"/>
                </a:solidFill>
                <a:latin typeface="Arial Black" pitchFamily="34" charset="0"/>
              </a:rPr>
              <a:t> з батьками  </a:t>
            </a:r>
            <a:endParaRPr lang="ru-RU" sz="28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026" name="Picture 2" descr="D:\2021-2022\МЕТОБЄДНАННЯ\ФОТО\16443946620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46668"/>
            <a:ext cx="2907524" cy="3876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DNZ\Desktop\МО\164484640837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5" r="21018"/>
          <a:stretch/>
        </p:blipFill>
        <p:spPr bwMode="auto">
          <a:xfrm>
            <a:off x="755576" y="1646668"/>
            <a:ext cx="4788355" cy="3841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60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761" y="3483010"/>
            <a:ext cx="3408363" cy="3103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620688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икористання </a:t>
            </a:r>
            <a:r>
              <a:rPr lang="uk-UA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фольклорних жанрів сприяє розвитку мовлення дитини, збагаченню її мови зразками народної мудрості, знайомить дитину з усім, що її оточує, сіє в душу добро, виховує повагу й любов до рідної мови. Тож нехай стежинка, з якої починається шлях дитини в цікавий світ життя, складається з ніжної маминої колискової, з мудрої батьківської поради, з бабусиної казочки, з  дідусевої байки!</a:t>
            </a:r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solidFill>
                  <a:srgbClr val="7030A0"/>
                </a:solidFill>
              </a:rPr>
              <a:t/>
            </a:r>
            <a:br>
              <a:rPr lang="uk-UA" sz="2400" dirty="0">
                <a:solidFill>
                  <a:srgbClr val="7030A0"/>
                </a:solidFill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3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2021-2022\МЕТОБЄДНАННЯ\ФОТО\16444086297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670" y="1591056"/>
            <a:ext cx="4618570" cy="4502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smtClean="0">
                <a:solidFill>
                  <a:srgbClr val="002060"/>
                </a:solidFill>
              </a:rPr>
              <a:t>Дякую за увагу</a:t>
            </a:r>
            <a:r>
              <a:rPr lang="uk-UA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1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59632" y="404664"/>
            <a:ext cx="62088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Цікаві форми моєї діяльності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54081294"/>
              </p:ext>
            </p:extLst>
          </p:nvPr>
        </p:nvGraphicFramePr>
        <p:xfrm>
          <a:off x="1547664" y="1844824"/>
          <a:ext cx="619268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4295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332657"/>
            <a:ext cx="612068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err="1" smtClean="0">
                <a:solidFill>
                  <a:srgbClr val="7030A0"/>
                </a:solidFill>
                <a:latin typeface="Arial Black" pitchFamily="34" charset="0"/>
              </a:rPr>
              <a:t>Забавлянки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Arial Black" pitchFamily="34" charset="0"/>
              </a:rPr>
              <a:t>та </a:t>
            </a:r>
            <a:r>
              <a:rPr lang="ru-RU" sz="2800" b="1" dirty="0" err="1" smtClean="0">
                <a:solidFill>
                  <a:srgbClr val="7030A0"/>
                </a:solidFill>
                <a:latin typeface="Arial Black" pitchFamily="34" charset="0"/>
              </a:rPr>
              <a:t>потішки</a:t>
            </a:r>
            <a:r>
              <a:rPr lang="ru-RU" sz="28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- </a:t>
            </a:r>
            <a:r>
              <a:rPr lang="ru-RU" sz="2400" b="1" i="1" dirty="0" err="1" smtClean="0">
                <a:solidFill>
                  <a:srgbClr val="0070C0"/>
                </a:solidFill>
                <a:latin typeface="Arial Black" pitchFamily="34" charset="0"/>
              </a:rPr>
              <a:t>коротесенькі</a:t>
            </a:r>
            <a: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  <a:latin typeface="Arial Black" pitchFamily="34" charset="0"/>
              </a:rPr>
              <a:t>пісеньки</a:t>
            </a:r>
            <a: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  <a:latin typeface="Arial Black" pitchFamily="34" charset="0"/>
              </a:rPr>
              <a:t>чи</a:t>
            </a:r>
            <a: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  <a:latin typeface="Arial Black" pitchFamily="34" charset="0"/>
              </a:rPr>
              <a:t>віршики</a:t>
            </a:r>
            <a:r>
              <a:rPr lang="uk-UA" sz="2400" b="1" i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uk-UA" sz="2400" dirty="0" smtClean="0">
                <a:solidFill>
                  <a:srgbClr val="00B050"/>
                </a:solidFill>
                <a:latin typeface="Arial Black" pitchFamily="34" charset="0"/>
              </a:rPr>
              <a:t>жартівливого характеру</a:t>
            </a:r>
          </a:p>
          <a:p>
            <a:pPr algn="ctr"/>
            <a:endParaRPr lang="uk-UA" sz="24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algn="ctr"/>
            <a:endParaRPr lang="uk-UA" sz="24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algn="ctr"/>
            <a:endParaRPr lang="uk-UA" sz="2400" dirty="0" smtClean="0">
              <a:solidFill>
                <a:srgbClr val="00B050"/>
              </a:solidFill>
              <a:latin typeface="Impact" pitchFamily="34" charset="0"/>
            </a:endParaRPr>
          </a:p>
          <a:p>
            <a:pPr algn="ctr"/>
            <a:endParaRPr lang="uk-UA" sz="2400" dirty="0" smtClean="0">
              <a:solidFill>
                <a:srgbClr val="00B050"/>
              </a:solidFill>
              <a:latin typeface="Impact" pitchFamily="34" charset="0"/>
            </a:endParaRPr>
          </a:p>
        </p:txBody>
      </p:sp>
      <p:pic>
        <p:nvPicPr>
          <p:cNvPr id="2050" name="Picture 2" descr="D:\2021-2022\МЕТОБЄДНАННЯ\ФОТО\16443948412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104456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2021-2022\МЕТОБЄДНАННЯ\ФОТО\16443948413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2" r="13527"/>
          <a:stretch/>
        </p:blipFill>
        <p:spPr bwMode="auto">
          <a:xfrm>
            <a:off x="4583597" y="2082380"/>
            <a:ext cx="4276523" cy="3290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85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096344" cy="403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332657"/>
            <a:ext cx="612068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err="1" smtClean="0">
                <a:solidFill>
                  <a:srgbClr val="7030A0"/>
                </a:solidFill>
                <a:latin typeface="Arial Black" pitchFamily="34" charset="0"/>
              </a:rPr>
              <a:t>Забавлянки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Arial Black" pitchFamily="34" charset="0"/>
              </a:rPr>
              <a:t>та </a:t>
            </a:r>
            <a:r>
              <a:rPr lang="ru-RU" sz="2800" b="1" dirty="0" err="1" smtClean="0">
                <a:solidFill>
                  <a:srgbClr val="7030A0"/>
                </a:solidFill>
                <a:latin typeface="Arial Black" pitchFamily="34" charset="0"/>
              </a:rPr>
              <a:t>потішки</a:t>
            </a:r>
            <a:r>
              <a:rPr lang="ru-RU" sz="28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- </a:t>
            </a:r>
            <a:r>
              <a:rPr lang="ru-RU" sz="2400" b="1" i="1" dirty="0" err="1" smtClean="0">
                <a:solidFill>
                  <a:srgbClr val="0070C0"/>
                </a:solidFill>
                <a:latin typeface="Arial Black" pitchFamily="34" charset="0"/>
              </a:rPr>
              <a:t>коротесенькі</a:t>
            </a:r>
            <a: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  <a:latin typeface="Arial Black" pitchFamily="34" charset="0"/>
              </a:rPr>
              <a:t>пісеньки</a:t>
            </a:r>
            <a: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  <a:latin typeface="Arial Black" pitchFamily="34" charset="0"/>
              </a:rPr>
              <a:t>чи</a:t>
            </a:r>
            <a: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  <a:latin typeface="Arial Black" pitchFamily="34" charset="0"/>
              </a:rPr>
              <a:t>віршики</a:t>
            </a:r>
            <a:r>
              <a:rPr lang="uk-UA" sz="2400" b="1" i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uk-UA" sz="2400" dirty="0" smtClean="0">
                <a:solidFill>
                  <a:srgbClr val="00B050"/>
                </a:solidFill>
                <a:latin typeface="Arial Black" pitchFamily="34" charset="0"/>
              </a:rPr>
              <a:t>жартівливого характеру</a:t>
            </a:r>
          </a:p>
          <a:p>
            <a:pPr algn="ctr"/>
            <a:endParaRPr lang="uk-UA" sz="24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algn="ctr"/>
            <a:endParaRPr lang="uk-UA" sz="24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algn="ctr"/>
            <a:endParaRPr lang="uk-UA" sz="2400" dirty="0" smtClean="0">
              <a:solidFill>
                <a:srgbClr val="00B050"/>
              </a:solidFill>
              <a:latin typeface="Impact" pitchFamily="34" charset="0"/>
            </a:endParaRPr>
          </a:p>
          <a:p>
            <a:pPr algn="ctr"/>
            <a:endParaRPr lang="uk-UA" sz="2400" dirty="0" smtClean="0">
              <a:solidFill>
                <a:srgbClr val="00B050"/>
              </a:solidFill>
              <a:latin typeface="Impact" pitchFamily="34" charset="0"/>
            </a:endParaRPr>
          </a:p>
        </p:txBody>
      </p:sp>
      <p:pic>
        <p:nvPicPr>
          <p:cNvPr id="7" name="Picture 4" descr="Група раннього віку “А” (Ягідка) | Конотопський дошкільний навчальний  заклад (ясла-садок) №4 “Сонечко” Конотопської міської ради Сумської області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133" y="1928000"/>
            <a:ext cx="3445275" cy="373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04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2021-2022\МЕТОБЄДНАННЯ\ФОТО\164440862977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3"/>
          <a:stretch/>
        </p:blipFill>
        <p:spPr bwMode="auto">
          <a:xfrm>
            <a:off x="6156176" y="2354064"/>
            <a:ext cx="2808312" cy="4146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332657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800" b="1" dirty="0">
                <a:solidFill>
                  <a:srgbClr val="7030A0"/>
                </a:solidFill>
                <a:latin typeface="Arial Black" pitchFamily="34" charset="0"/>
              </a:rPr>
              <a:t>Українські дитячі </a:t>
            </a:r>
            <a:r>
              <a:rPr lang="uk-UA" sz="2800" b="1" dirty="0" smtClean="0">
                <a:solidFill>
                  <a:srgbClr val="7030A0"/>
                </a:solidFill>
                <a:latin typeface="Arial Black" pitchFamily="34" charset="0"/>
              </a:rPr>
              <a:t>пісеньки, ігри </a:t>
            </a:r>
            <a:r>
              <a:rPr lang="uk-UA" sz="2800" b="1" dirty="0">
                <a:solidFill>
                  <a:srgbClr val="7030A0"/>
                </a:solidFill>
                <a:latin typeface="Arial Black" pitchFamily="34" charset="0"/>
              </a:rPr>
              <a:t>– </a:t>
            </a:r>
          </a:p>
          <a:p>
            <a:pPr lvl="0" algn="ctr"/>
            <a:r>
              <a:rPr lang="uk-UA" sz="2000" b="1" dirty="0">
                <a:solidFill>
                  <a:srgbClr val="002060"/>
                </a:solidFill>
                <a:latin typeface="Trebuchet MS"/>
              </a:rPr>
              <a:t>НЕВЕЛИКИЙ ПОЕТИЧНИЙ ТВІР, ЩО МАЄ</a:t>
            </a:r>
          </a:p>
          <a:p>
            <a:pPr lvl="0" algn="ctr"/>
            <a:r>
              <a:rPr lang="uk-UA" sz="2000" b="1" dirty="0">
                <a:solidFill>
                  <a:srgbClr val="002060"/>
                </a:solidFill>
                <a:latin typeface="Trebuchet MS"/>
              </a:rPr>
              <a:t>КУПЛЕТНУ ПОБУДОВУ Й ПРИЗНАЧЕННЯ ДЛЯ </a:t>
            </a:r>
            <a:r>
              <a:rPr lang="uk-UA" sz="2000" b="1" dirty="0" smtClean="0">
                <a:solidFill>
                  <a:srgbClr val="002060"/>
                </a:solidFill>
                <a:latin typeface="Trebuchet MS"/>
              </a:rPr>
              <a:t>СПІВУ.</a:t>
            </a:r>
            <a:r>
              <a:rPr lang="ru-RU" sz="2800" dirty="0" smtClean="0">
                <a:solidFill>
                  <a:srgbClr val="002060"/>
                </a:solidFill>
                <a:latin typeface="Trebuchet MS"/>
              </a:rPr>
              <a:t> </a:t>
            </a:r>
            <a:endParaRPr lang="ru-RU" sz="2800" dirty="0">
              <a:solidFill>
                <a:srgbClr val="002060"/>
              </a:solidFill>
              <a:latin typeface="Trebuchet MS"/>
            </a:endParaRPr>
          </a:p>
          <a:p>
            <a:pPr lvl="0" algn="just"/>
            <a:r>
              <a:rPr lang="ru-RU" sz="2000" b="1" dirty="0">
                <a:solidFill>
                  <a:srgbClr val="212745">
                    <a:lumMod val="75000"/>
                  </a:srgbClr>
                </a:solidFill>
                <a:latin typeface="Arial Black" pitchFamily="34" charset="0"/>
              </a:rPr>
              <a:t>  </a:t>
            </a:r>
          </a:p>
        </p:txBody>
      </p:sp>
      <p:pic>
        <p:nvPicPr>
          <p:cNvPr id="3074" name="Picture 2" descr="D:\2021-2022\МЕТОБЄДНАННЯ\ФОТО\16443948411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32604"/>
            <a:ext cx="4185392" cy="2856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2021-2022\МЕТОБЄДНАННЯ\ФОТО\164440862979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92002"/>
            <a:ext cx="2808312" cy="4094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58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332657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400" b="1" dirty="0">
                <a:solidFill>
                  <a:srgbClr val="7030A0"/>
                </a:solidFill>
                <a:latin typeface="Arial Black" panose="020B0A04020102020204" pitchFamily="34" charset="0"/>
              </a:rPr>
              <a:t>СКОРОМОВКА </a:t>
            </a:r>
            <a:r>
              <a:rPr lang="uk-UA" sz="2000" b="1" dirty="0">
                <a:solidFill>
                  <a:srgbClr val="000066"/>
                </a:solidFill>
                <a:latin typeface="Arial Black" panose="020B0A04020102020204" pitchFamily="34" charset="0"/>
              </a:rPr>
              <a:t>-  </a:t>
            </a:r>
            <a:r>
              <a:rPr lang="uk-UA" sz="2000" b="1" dirty="0">
                <a:solidFill>
                  <a:srgbClr val="002060"/>
                </a:solidFill>
                <a:latin typeface="Trebuchet MS"/>
              </a:rPr>
              <a:t>ЖАРТІВЛИВИЙ ВИСЛІВ ІЗ ВАЖКИХ</a:t>
            </a:r>
          </a:p>
          <a:p>
            <a:pPr lvl="0" algn="ctr"/>
            <a:r>
              <a:rPr lang="uk-UA" sz="2000" b="1" dirty="0">
                <a:solidFill>
                  <a:srgbClr val="002060"/>
                </a:solidFill>
                <a:latin typeface="Trebuchet MS"/>
              </a:rPr>
              <a:t> ДЛЯ ШВИДКОЇ ВИМОВИ СЛІВ.</a:t>
            </a:r>
          </a:p>
        </p:txBody>
      </p:sp>
      <p:pic>
        <p:nvPicPr>
          <p:cNvPr id="4098" name="Picture 2" descr="D:\2021-2022\МЕТОБЄДНАННЯ\ФОТО\16443946619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2958808" cy="3945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2021-2022\МЕТОБЄДНАННЯ\ФОТО\1644394662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5" y="2096851"/>
            <a:ext cx="4128459" cy="34410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99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332657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7030A0"/>
                </a:solidFill>
                <a:latin typeface="Trebuchet MS"/>
              </a:rPr>
              <a:t> </a:t>
            </a:r>
            <a:endParaRPr lang="ru-RU" sz="2800" dirty="0">
              <a:solidFill>
                <a:srgbClr val="7030A0"/>
              </a:solidFill>
              <a:latin typeface="Trebuchet MS"/>
            </a:endParaRPr>
          </a:p>
          <a:p>
            <a:pPr lvl="0" algn="just"/>
            <a:r>
              <a:rPr lang="ru-RU" sz="2000" b="1" dirty="0">
                <a:solidFill>
                  <a:srgbClr val="212745">
                    <a:lumMod val="75000"/>
                  </a:srgbClr>
                </a:solidFill>
                <a:latin typeface="Arial Black" pitchFamily="34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363177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Музика"/>
              </a:rPr>
              <a:t>Заклички</a:t>
            </a:r>
            <a:r>
              <a:rPr lang="ru-RU" sz="2800" dirty="0" smtClean="0">
                <a:solidFill>
                  <a:srgbClr val="7030A0"/>
                </a:solidFill>
                <a:hlinkClick r:id="rId4" tooltip="Музика"/>
              </a:rPr>
              <a:t> - </a:t>
            </a:r>
            <a:r>
              <a:rPr lang="ru-RU" sz="2800" dirty="0" err="1" smtClean="0">
                <a:solidFill>
                  <a:srgbClr val="7030A0"/>
                </a:solidFill>
                <a:hlinkClick r:id="rId4" tooltip="Музика"/>
              </a:rPr>
              <a:t>музично</a:t>
            </a:r>
            <a:r>
              <a:rPr lang="ru-RU" sz="2800" dirty="0" err="1" smtClean="0">
                <a:solidFill>
                  <a:srgbClr val="7030A0"/>
                </a:solidFill>
              </a:rPr>
              <a:t>-</a:t>
            </a:r>
            <a:r>
              <a:rPr lang="ru-RU" sz="2800" dirty="0" err="1" smtClean="0">
                <a:solidFill>
                  <a:srgbClr val="7030A0"/>
                </a:solidFill>
                <a:hlinkClick r:id="rId5" tooltip="Поезія"/>
              </a:rPr>
              <a:t>поетичний</a:t>
            </a:r>
            <a:r>
              <a:rPr lang="ru-RU" sz="2800" dirty="0">
                <a:solidFill>
                  <a:srgbClr val="7030A0"/>
                </a:solidFill>
              </a:rPr>
              <a:t> </a:t>
            </a:r>
            <a:r>
              <a:rPr lang="ru-RU" sz="2800" dirty="0" err="1">
                <a:solidFill>
                  <a:srgbClr val="7030A0"/>
                </a:solidFill>
              </a:rPr>
              <a:t>твір</a:t>
            </a:r>
            <a:r>
              <a:rPr lang="ru-RU" sz="2800" dirty="0">
                <a:solidFill>
                  <a:srgbClr val="7030A0"/>
                </a:solidFill>
              </a:rPr>
              <a:t>, в </a:t>
            </a:r>
            <a:r>
              <a:rPr lang="ru-RU" sz="2800" dirty="0" err="1">
                <a:solidFill>
                  <a:srgbClr val="7030A0"/>
                </a:solidFill>
              </a:rPr>
              <a:t>основі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якого</a:t>
            </a:r>
            <a:r>
              <a:rPr lang="ru-RU" sz="2800" dirty="0">
                <a:solidFill>
                  <a:srgbClr val="7030A0"/>
                </a:solidFill>
              </a:rPr>
              <a:t> — </a:t>
            </a:r>
            <a:r>
              <a:rPr lang="ru-RU" sz="2800" dirty="0" err="1">
                <a:solidFill>
                  <a:srgbClr val="7030A0"/>
                </a:solidFill>
              </a:rPr>
              <a:t>вірування</a:t>
            </a:r>
            <a:r>
              <a:rPr lang="ru-RU" sz="2800" dirty="0">
                <a:solidFill>
                  <a:srgbClr val="7030A0"/>
                </a:solidFill>
              </a:rPr>
              <a:t> в </a:t>
            </a:r>
            <a:r>
              <a:rPr lang="ru-RU" sz="2800" dirty="0" err="1">
                <a:solidFill>
                  <a:srgbClr val="7030A0"/>
                </a:solidFill>
                <a:hlinkClick r:id="rId6" tooltip="Магія"/>
              </a:rPr>
              <a:t>магічну</a:t>
            </a:r>
            <a:r>
              <a:rPr lang="ru-RU" sz="2800" dirty="0">
                <a:solidFill>
                  <a:srgbClr val="7030A0"/>
                </a:solidFill>
              </a:rPr>
              <a:t> силу </a:t>
            </a:r>
            <a:r>
              <a:rPr lang="ru-RU" sz="2800" u="sng" dirty="0">
                <a:solidFill>
                  <a:srgbClr val="7030A0"/>
                </a:solidFill>
                <a:hlinkClick r:id="rId7"/>
              </a:rPr>
              <a:t>слова</a:t>
            </a:r>
            <a:r>
              <a:rPr lang="ru-RU" sz="2800" dirty="0">
                <a:solidFill>
                  <a:srgbClr val="7030A0"/>
                </a:solidFill>
              </a:rPr>
              <a:t>.</a:t>
            </a:r>
            <a:endParaRPr lang="ru-RU" sz="20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7" name="Picture 3" descr="D:\2021-2022\МЕТОБЄДНАННЯ\ФОТО\164439484145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4203912" cy="2813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2021-2022\МЕТОБЄДНАННЯ\ФОТО\164439484143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036" y="1412776"/>
            <a:ext cx="4056284" cy="2803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2021-2022\МЕТОБЄДНАННЯ\ФОТО\164439484133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80" y="4025489"/>
            <a:ext cx="3340380" cy="2817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61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9" y="332657"/>
            <a:ext cx="84969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Calibri" pitchFamily="34" charset="0"/>
              </a:rPr>
              <a:t>ДРАЖНИЛКИ </a:t>
            </a:r>
            <a:r>
              <a:rPr lang="ru-RU" sz="2400" b="1" dirty="0">
                <a:solidFill>
                  <a:srgbClr val="7030A0"/>
                </a:solidFill>
                <a:latin typeface="Arial Black" panose="020B0A04020102020204" pitchFamily="34" charset="0"/>
                <a:cs typeface="Calibri" pitchFamily="34" charset="0"/>
              </a:rPr>
              <a:t>ТА </a:t>
            </a:r>
            <a:r>
              <a:rPr lang="ru-RU" sz="24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Calibri" pitchFamily="34" charset="0"/>
              </a:rPr>
              <a:t>МИРИЛКИ- </a:t>
            </a: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Calibri" pitchFamily="34" charset="0"/>
              </a:rPr>
              <a:t>к</a:t>
            </a:r>
            <a:r>
              <a:rPr lang="uk-UA" sz="2400" b="1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Calibri" pitchFamily="34" charset="0"/>
              </a:rPr>
              <a:t>ороткі</a:t>
            </a:r>
            <a:r>
              <a:rPr lang="uk-UA" sz="2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Calibri" pitchFamily="34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Arial Black" panose="020B0A04020102020204" pitchFamily="34" charset="0"/>
                <a:cs typeface="Calibri" pitchFamily="34" charset="0"/>
              </a:rPr>
              <a:t>віршовані ритмічні </a:t>
            </a:r>
            <a:r>
              <a:rPr lang="uk-UA" sz="2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Calibri" pitchFamily="34" charset="0"/>
              </a:rPr>
              <a:t>твори, які </a:t>
            </a:r>
            <a:r>
              <a:rPr lang="uk-UA" sz="2400" b="1" dirty="0">
                <a:solidFill>
                  <a:srgbClr val="002060"/>
                </a:solidFill>
                <a:latin typeface="Arial Black" panose="020B0A04020102020204" pitchFamily="34" charset="0"/>
                <a:cs typeface="Calibri" pitchFamily="34" charset="0"/>
              </a:rPr>
              <a:t>використовуються дітьми для примирення </a:t>
            </a: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lvl="0" algn="just"/>
            <a:r>
              <a:rPr lang="ru-RU" sz="2000" b="1" dirty="0">
                <a:solidFill>
                  <a:srgbClr val="212745">
                    <a:lumMod val="75000"/>
                  </a:srgbClr>
                </a:solidFill>
                <a:latin typeface="Arial Black" pitchFamily="34" charset="0"/>
              </a:rPr>
              <a:t>  </a:t>
            </a:r>
          </a:p>
        </p:txBody>
      </p:sp>
      <p:pic>
        <p:nvPicPr>
          <p:cNvPr id="5124" name="Picture 4" descr="D:\2021-2022\МЕТОБЄДНАННЯ\ФОТО\164439484127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5" r="18952"/>
          <a:stretch/>
        </p:blipFill>
        <p:spPr bwMode="auto">
          <a:xfrm>
            <a:off x="4860032" y="1955438"/>
            <a:ext cx="4104457" cy="3268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2021-2022\МЕТОБЄДНАННЯ\ФОТО\16443948412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3" y="2060848"/>
            <a:ext cx="4212249" cy="3133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94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9" y="332657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7030A0"/>
                </a:solidFill>
                <a:latin typeface="Arial Black" panose="020B0A04020102020204" pitchFamily="34" charset="0"/>
                <a:cs typeface="Calibri" pitchFamily="34" charset="0"/>
              </a:rPr>
              <a:t>Народні</a:t>
            </a:r>
            <a:r>
              <a:rPr lang="ru-RU" sz="24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Arial Black" panose="020B0A04020102020204" pitchFamily="34" charset="0"/>
                <a:cs typeface="Calibri" pitchFamily="34" charset="0"/>
              </a:rPr>
              <a:t>рухливі</a:t>
            </a:r>
            <a:r>
              <a:rPr lang="ru-RU" sz="24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Calibri" pitchFamily="34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Arial Black" panose="020B0A04020102020204" pitchFamily="34" charset="0"/>
                <a:cs typeface="Calibri" pitchFamily="34" charset="0"/>
              </a:rPr>
              <a:t>ігри</a:t>
            </a:r>
            <a:endParaRPr lang="ru-RU" sz="24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lvl="0" algn="just"/>
            <a:r>
              <a:rPr lang="ru-RU" sz="2000" b="1" dirty="0">
                <a:solidFill>
                  <a:srgbClr val="212745">
                    <a:lumMod val="75000"/>
                  </a:srgbClr>
                </a:solidFill>
                <a:latin typeface="Arial Black" pitchFamily="34" charset="0"/>
              </a:rPr>
              <a:t>  </a:t>
            </a:r>
          </a:p>
        </p:txBody>
      </p:sp>
      <p:pic>
        <p:nvPicPr>
          <p:cNvPr id="6" name="Picture 3" descr="D:\2021-2022\МЕТОБЄДНАННЯ\ФОТО\16443948413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05" y="1605727"/>
            <a:ext cx="4095953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2021-2022\МЕТОБЄДНАННЯ\ФОТО\16443948411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657449"/>
            <a:ext cx="3992123" cy="3187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10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264</Words>
  <Application>Microsoft Office PowerPoint</Application>
  <PresentationFormat>Экран (4:3)</PresentationFormat>
  <Paragraphs>54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«Використання фольклору у роботі з дітьми»</dc:title>
  <dc:creator>Sara Yasmeen (Wipro Technologies)</dc:creator>
  <cp:lastModifiedBy>DNZ</cp:lastModifiedBy>
  <cp:revision>37</cp:revision>
  <cp:lastPrinted>2019-03-20T20:06:14Z</cp:lastPrinted>
  <dcterms:created xsi:type="dcterms:W3CDTF">2010-02-23T11:30:32Z</dcterms:created>
  <dcterms:modified xsi:type="dcterms:W3CDTF">2022-02-14T13:48:59Z</dcterms:modified>
</cp:coreProperties>
</file>